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78" d="100"/>
          <a:sy n="78" d="100"/>
        </p:scale>
        <p:origin x="787"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00B0F0"/>
            </a:gs>
            <a:gs pos="38000">
              <a:schemeClr val="accent1">
                <a:lumMod val="45000"/>
                <a:lumOff val="55000"/>
              </a:schemeClr>
            </a:gs>
            <a:gs pos="63000">
              <a:schemeClr val="accent1">
                <a:lumMod val="45000"/>
                <a:lumOff val="55000"/>
              </a:schemeClr>
            </a:gs>
            <a:gs pos="93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427754" y="1202816"/>
            <a:ext cx="6626943" cy="3181402"/>
          </a:xfrm>
        </p:spPr>
        <p:txBody>
          <a:bodyPr>
            <a:normAutofit fontScale="90000"/>
          </a:bodyPr>
          <a:lstStyle/>
          <a:p>
            <a:r>
              <a:rPr lang="en-US" sz="4000" b="1" dirty="0">
                <a:solidFill>
                  <a:schemeClr val="bg1"/>
                </a:solidFill>
                <a:effectLst>
                  <a:outerShdw blurRad="38100" dist="38100" dir="2700000" algn="tl">
                    <a:srgbClr val="000000">
                      <a:alpha val="43137"/>
                    </a:srgbClr>
                  </a:outerShdw>
                </a:effectLst>
                <a:cs typeface="Arial" panose="020B0604020202020204" pitchFamily="34" charset="0"/>
              </a:rPr>
              <a:t>Highlight of major changes to the UNDP, UNFPA, UNOPS and UNWOMEN Staff Association/ Staff Council Constitution adopted in 2013</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4635315" cy="6857999"/>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64BB56-5E5C-43FB-AEED-FF296A30F966}"/>
              </a:ext>
            </a:extLst>
          </p:cNvPr>
          <p:cNvPicPr>
            <a:picLocks noChangeAspect="1"/>
          </p:cNvPicPr>
          <p:nvPr/>
        </p:nvPicPr>
        <p:blipFill>
          <a:blip r:embed="rId3"/>
          <a:stretch>
            <a:fillRect/>
          </a:stretch>
        </p:blipFill>
        <p:spPr>
          <a:xfrm>
            <a:off x="6226432" y="4613633"/>
            <a:ext cx="4193509" cy="2170624"/>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Autofit/>
          </a:bodyPr>
          <a:lstStyle/>
          <a:p>
            <a:pPr lvl="0"/>
            <a:r>
              <a:rPr lang="en-US" sz="3200" b="1" i="1" u="sng" dirty="0">
                <a:solidFill>
                  <a:schemeClr val="bg1"/>
                </a:solidFill>
              </a:rPr>
              <a:t>Chapter1: TITLE AND OBJECTIVES</a:t>
            </a:r>
            <a:br>
              <a:rPr lang="en-US" sz="3200" i="1" dirty="0">
                <a:solidFill>
                  <a:schemeClr val="bg1"/>
                </a:solidFill>
              </a:rPr>
            </a:br>
            <a:r>
              <a:rPr lang="en-US" sz="3200" i="1" dirty="0">
                <a:solidFill>
                  <a:schemeClr val="bg1"/>
                </a:solidFill>
              </a:rPr>
              <a:t>Introduction of a Preamble to the Constitution stating the aspirations of the Constitution and The</a:t>
            </a:r>
            <a:br>
              <a:rPr lang="en-US" sz="3200" i="1" dirty="0">
                <a:solidFill>
                  <a:schemeClr val="bg1"/>
                </a:solidFill>
              </a:rPr>
            </a:br>
            <a:r>
              <a:rPr lang="en-US" sz="3200" i="1" dirty="0">
                <a:solidFill>
                  <a:schemeClr val="bg1"/>
                </a:solidFill>
              </a:rPr>
              <a:t>Personnel Association.</a:t>
            </a:r>
            <a:br>
              <a:rPr lang="en-US" sz="3200" i="1" dirty="0">
                <a:solidFill>
                  <a:schemeClr val="bg1"/>
                </a:solidFill>
              </a:rPr>
            </a:br>
            <a:br>
              <a:rPr lang="en-US" sz="3200" i="1" dirty="0">
                <a:solidFill>
                  <a:schemeClr val="bg1"/>
                </a:solidFill>
              </a:rPr>
            </a:br>
            <a:r>
              <a:rPr lang="en-US" sz="3200" i="1" dirty="0">
                <a:solidFill>
                  <a:schemeClr val="bg1"/>
                </a:solidFill>
              </a:rPr>
              <a:t>The introduction of the new name of the association as a ‘Personnel Association’ to recognize the</a:t>
            </a:r>
            <a:br>
              <a:rPr lang="en-US" sz="3200" i="1" dirty="0">
                <a:solidFill>
                  <a:schemeClr val="bg1"/>
                </a:solidFill>
              </a:rPr>
            </a:br>
            <a:r>
              <a:rPr lang="en-US" sz="3200" i="1" dirty="0">
                <a:solidFill>
                  <a:schemeClr val="bg1"/>
                </a:solidFill>
              </a:rPr>
              <a:t>changing composition of the personnel of the 4 organizations represented by this association.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200" b="1" i="1">
                <a:solidFill>
                  <a:srgbClr val="FFFFFF"/>
                </a:solidFill>
              </a:rPr>
              <a:t>(Article 1)</a:t>
            </a:r>
            <a:endParaRPr lang="en-US" sz="3200" b="1"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78658"/>
            <a:ext cx="10058400" cy="4748981"/>
          </a:xfrm>
        </p:spPr>
        <p:txBody>
          <a:bodyPr anchor="ctr">
            <a:noAutofit/>
          </a:bodyPr>
          <a:lstStyle/>
          <a:p>
            <a:pPr lvl="0"/>
            <a:r>
              <a:rPr lang="en-US" sz="3200" b="1" i="1" u="sng" dirty="0">
                <a:solidFill>
                  <a:schemeClr val="bg1"/>
                </a:solidFill>
              </a:rPr>
              <a:t>Chapter 2: MEMBERSHIP</a:t>
            </a:r>
            <a:br>
              <a:rPr lang="en-US" sz="3200" i="1" dirty="0">
                <a:solidFill>
                  <a:schemeClr val="bg1"/>
                </a:solidFill>
              </a:rPr>
            </a:br>
            <a:r>
              <a:rPr lang="en-US" sz="3200" i="1" dirty="0">
                <a:solidFill>
                  <a:schemeClr val="bg1"/>
                </a:solidFill>
              </a:rPr>
              <a:t>Membership of the Association is expanded to include ‘all personnel irrespective of contract type’ holding contracts of 6 months or more as automatic members of the association. The requirement to fill out and submit a membership application has been discontinued. (Article 4.1)</a:t>
            </a:r>
            <a:br>
              <a:rPr lang="en-US" sz="3200" i="1" dirty="0">
                <a:solidFill>
                  <a:schemeClr val="bg1"/>
                </a:solidFill>
              </a:rPr>
            </a:br>
            <a:br>
              <a:rPr lang="en-US" sz="3200" i="1" dirty="0">
                <a:solidFill>
                  <a:schemeClr val="tx1"/>
                </a:solidFill>
              </a:rPr>
            </a:br>
            <a:endParaRPr lang="en-US" sz="3200" i="1" dirty="0">
              <a:solidFill>
                <a:schemeClr val="tx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629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78658"/>
            <a:ext cx="10058400" cy="4748981"/>
          </a:xfrm>
        </p:spPr>
        <p:txBody>
          <a:bodyPr anchor="ctr">
            <a:noAutofit/>
          </a:bodyPr>
          <a:lstStyle/>
          <a:p>
            <a:pPr lvl="0"/>
            <a:r>
              <a:rPr lang="en-US" sz="3200" b="1" i="1" u="sng" dirty="0">
                <a:solidFill>
                  <a:schemeClr val="bg1"/>
                </a:solidFill>
              </a:rPr>
              <a:t>Chapter 2: MEMBERSHIP (cont’d)</a:t>
            </a:r>
            <a:br>
              <a:rPr lang="en-US" sz="3200" i="1" dirty="0">
                <a:solidFill>
                  <a:schemeClr val="bg1"/>
                </a:solidFill>
              </a:rPr>
            </a:br>
            <a:r>
              <a:rPr lang="en-US" sz="3200" i="1" dirty="0">
                <a:solidFill>
                  <a:schemeClr val="bg1"/>
                </a:solidFill>
              </a:rPr>
              <a:t>In exceptional cases where there are not sufficient candidates with temporary, fixed term, continuing and permanent appointment to run for elected positions in the Association, holders of NPSA, IPSA, IICA, LICA and other contract types of may run for elected positions. (Article 4.2)</a:t>
            </a:r>
            <a:br>
              <a:rPr lang="en-US" sz="3200" i="1" dirty="0">
                <a:solidFill>
                  <a:schemeClr val="bg1"/>
                </a:solidFill>
              </a:rPr>
            </a:br>
            <a:br>
              <a:rPr lang="en-US" sz="3200" i="1" dirty="0">
                <a:solidFill>
                  <a:schemeClr val="bg1"/>
                </a:solidFill>
              </a:rPr>
            </a:br>
            <a:r>
              <a:rPr lang="en-US" sz="3200" i="1" dirty="0">
                <a:solidFill>
                  <a:schemeClr val="bg1"/>
                </a:solidFill>
              </a:rPr>
              <a:t>All members of the association irrespective of their contract types are eligible to vote in the Association’s elections. ( Article 4.3)</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550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246431"/>
            <a:ext cx="10058400" cy="5004619"/>
          </a:xfrm>
        </p:spPr>
        <p:txBody>
          <a:bodyPr anchor="ctr">
            <a:noAutofit/>
          </a:bodyPr>
          <a:lstStyle/>
          <a:p>
            <a:pPr lvl="0"/>
            <a:r>
              <a:rPr lang="en-US" sz="3200" b="1" u="sng" dirty="0">
                <a:solidFill>
                  <a:schemeClr val="bg1"/>
                </a:solidFill>
              </a:rPr>
              <a:t>Chapter 3: GOVERNANCE</a:t>
            </a:r>
            <a:br>
              <a:rPr lang="en-US" sz="3200" dirty="0">
                <a:solidFill>
                  <a:schemeClr val="bg1"/>
                </a:solidFill>
              </a:rPr>
            </a:br>
            <a:r>
              <a:rPr lang="en-US" sz="3200" dirty="0">
                <a:solidFill>
                  <a:schemeClr val="bg1"/>
                </a:solidFill>
              </a:rPr>
              <a:t>Introduction of a ‘Global Forum of Personnel Representatives’ to serve as a forum to bring HQ and Field based personnel associations to discuss matters of common interest including but not limited to policies affecting personnel globally. (Article 5.1c and Article7)</a:t>
            </a:r>
            <a:br>
              <a:rPr lang="en-US" sz="3200" dirty="0">
                <a:solidFill>
                  <a:schemeClr val="bg1"/>
                </a:solidFill>
              </a:rPr>
            </a:br>
            <a:br>
              <a:rPr lang="en-US" sz="3200" dirty="0">
                <a:solidFill>
                  <a:schemeClr val="bg1"/>
                </a:solidFill>
              </a:rPr>
            </a:br>
            <a:r>
              <a:rPr lang="en-US" sz="3200" dirty="0">
                <a:solidFill>
                  <a:schemeClr val="bg1"/>
                </a:solidFill>
              </a:rPr>
              <a:t>Introduction of an ‘Electoral Committee’ to adjudicate election related complaints. </a:t>
            </a:r>
            <a:br>
              <a:rPr lang="en-US" sz="3200" dirty="0">
                <a:solidFill>
                  <a:schemeClr val="bg1"/>
                </a:solidFill>
              </a:rPr>
            </a:br>
            <a:r>
              <a:rPr lang="en-US" sz="2900" dirty="0">
                <a:solidFill>
                  <a:schemeClr val="bg1"/>
                </a:solidFill>
              </a:rPr>
              <a:t>(Article 5.1f ,Article10, Article 29.8 and Annex C rule10)</a:t>
            </a:r>
            <a:br>
              <a:rPr lang="en-US" sz="2400" dirty="0">
                <a:solidFill>
                  <a:schemeClr val="bg1"/>
                </a:solidFill>
              </a:rPr>
            </a:br>
            <a:br>
              <a:rPr lang="en-US" sz="2400" dirty="0">
                <a:solidFill>
                  <a:schemeClr val="bg1"/>
                </a:solidFill>
              </a:rPr>
            </a:br>
            <a:endParaRPr lang="en-US" sz="2400"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781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48797" y="-365022"/>
            <a:ext cx="10058400" cy="5683045"/>
          </a:xfrm>
        </p:spPr>
        <p:txBody>
          <a:bodyPr anchor="ctr">
            <a:noAutofit/>
          </a:bodyPr>
          <a:lstStyle/>
          <a:p>
            <a:pPr lvl="0"/>
            <a:r>
              <a:rPr lang="en-US" sz="3200" b="1" u="sng" dirty="0">
                <a:solidFill>
                  <a:schemeClr val="bg1"/>
                </a:solidFill>
              </a:rPr>
              <a:t>Chapter 3: GOVERNANCE (cont’d)</a:t>
            </a:r>
            <a:br>
              <a:rPr lang="en-US" sz="3200" b="1" u="sng" dirty="0">
                <a:solidFill>
                  <a:schemeClr val="bg1"/>
                </a:solidFill>
              </a:rPr>
            </a:br>
            <a:r>
              <a:rPr lang="en-US" sz="3200" dirty="0">
                <a:solidFill>
                  <a:schemeClr val="bg1"/>
                </a:solidFill>
              </a:rPr>
              <a:t>Reduction of the number of elected representatives for the HQ personnel association from 13 to 11.</a:t>
            </a:r>
            <a:br>
              <a:rPr lang="en-US" sz="3200" dirty="0">
                <a:solidFill>
                  <a:schemeClr val="bg1"/>
                </a:solidFill>
              </a:rPr>
            </a:br>
            <a:r>
              <a:rPr lang="en-US" sz="3200" dirty="0">
                <a:solidFill>
                  <a:schemeClr val="bg1"/>
                </a:solidFill>
              </a:rPr>
              <a:t>(Article 6.1a)</a:t>
            </a:r>
            <a:br>
              <a:rPr lang="en-US" sz="3200" dirty="0">
                <a:solidFill>
                  <a:schemeClr val="bg1"/>
                </a:solidFill>
              </a:rPr>
            </a:br>
            <a:br>
              <a:rPr lang="en-US" sz="3200" dirty="0">
                <a:solidFill>
                  <a:schemeClr val="bg1"/>
                </a:solidFill>
              </a:rPr>
            </a:br>
            <a:r>
              <a:rPr lang="en-US" sz="3200" dirty="0">
                <a:solidFill>
                  <a:schemeClr val="bg1"/>
                </a:solidFill>
              </a:rPr>
              <a:t>Regularization of the tenure of office for elected staff representatives to 2 terms of 2 years each with a mandatory one term (2 years) break after 4 years of serving as a personnel representative. This is to conform with Article 8 of the UN Staff Rules and Regulations (Article 6.1a and Article 28.1)</a:t>
            </a:r>
            <a:endParaRPr lang="en-US" sz="2400"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820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48797" y="-365022"/>
            <a:ext cx="10058400" cy="5683045"/>
          </a:xfrm>
        </p:spPr>
        <p:txBody>
          <a:bodyPr anchor="ctr">
            <a:noAutofit/>
          </a:bodyPr>
          <a:lstStyle/>
          <a:p>
            <a:pPr lvl="0"/>
            <a:r>
              <a:rPr lang="en-US" sz="3200" b="1" u="sng" dirty="0">
                <a:solidFill>
                  <a:schemeClr val="bg1"/>
                </a:solidFill>
              </a:rPr>
              <a:t>Chapter 3: GOVERNANCE (cont’d)</a:t>
            </a:r>
            <a:br>
              <a:rPr lang="en-US" sz="3200" b="1" u="sng" dirty="0">
                <a:solidFill>
                  <a:schemeClr val="bg1"/>
                </a:solidFill>
              </a:rPr>
            </a:br>
            <a:r>
              <a:rPr lang="en-US" sz="3200" dirty="0">
                <a:solidFill>
                  <a:schemeClr val="bg1"/>
                </a:solidFill>
              </a:rPr>
              <a:t>A quorate meeting of the HQ Personnel Council shall be no less than 6 members (previously 5</a:t>
            </a:r>
            <a:br>
              <a:rPr lang="en-US" sz="3200" dirty="0">
                <a:solidFill>
                  <a:schemeClr val="bg1"/>
                </a:solidFill>
              </a:rPr>
            </a:br>
            <a:r>
              <a:rPr lang="en-US" sz="3200" dirty="0">
                <a:solidFill>
                  <a:schemeClr val="bg1"/>
                </a:solidFill>
              </a:rPr>
              <a:t>members). (Article 6.4d)</a:t>
            </a:r>
            <a:br>
              <a:rPr lang="en-US" sz="3200" dirty="0">
                <a:solidFill>
                  <a:schemeClr val="bg1"/>
                </a:solidFill>
              </a:rPr>
            </a:br>
            <a:br>
              <a:rPr lang="en-US" sz="3200" dirty="0">
                <a:solidFill>
                  <a:schemeClr val="bg1"/>
                </a:solidFill>
              </a:rPr>
            </a:br>
            <a:r>
              <a:rPr lang="en-US" sz="3200" dirty="0">
                <a:solidFill>
                  <a:schemeClr val="bg1"/>
                </a:solidFill>
              </a:rPr>
              <a:t>Members of Personnel Council reaching the mandatory age of retirement will cease to be a member of the Personnel Council. (Article 19.4)</a:t>
            </a:r>
            <a:endParaRPr lang="en-US" sz="2400"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255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48797" y="-365022"/>
            <a:ext cx="10058400" cy="5683045"/>
          </a:xfrm>
        </p:spPr>
        <p:txBody>
          <a:bodyPr anchor="ctr">
            <a:noAutofit/>
          </a:bodyPr>
          <a:lstStyle/>
          <a:p>
            <a:pPr lvl="0"/>
            <a:r>
              <a:rPr lang="en-US" sz="3200" b="1" u="sng" dirty="0">
                <a:solidFill>
                  <a:schemeClr val="bg1"/>
                </a:solidFill>
              </a:rPr>
              <a:t>Chapter 3: GOVERNANCE (cont’d)</a:t>
            </a:r>
            <a:br>
              <a:rPr lang="en-US" sz="3200" b="1" u="sng" dirty="0">
                <a:solidFill>
                  <a:schemeClr val="bg1"/>
                </a:solidFill>
              </a:rPr>
            </a:br>
            <a:r>
              <a:rPr lang="en-US" sz="3200" dirty="0">
                <a:solidFill>
                  <a:schemeClr val="bg1"/>
                </a:solidFill>
              </a:rPr>
              <a:t>Transition arrangements for outgoing Personnel Councils introduced. (Article 20)</a:t>
            </a:r>
            <a:br>
              <a:rPr lang="en-US" sz="3200" dirty="0">
                <a:solidFill>
                  <a:schemeClr val="bg1"/>
                </a:solidFill>
              </a:rPr>
            </a:br>
            <a:br>
              <a:rPr lang="en-US" sz="3200" dirty="0">
                <a:solidFill>
                  <a:schemeClr val="bg1"/>
                </a:solidFill>
              </a:rPr>
            </a:br>
            <a:r>
              <a:rPr lang="en-US" sz="3200" dirty="0">
                <a:solidFill>
                  <a:schemeClr val="bg1"/>
                </a:solidFill>
              </a:rPr>
              <a:t>Composition of Personnel Committees in field locations away from New York (Article 22.3)</a:t>
            </a:r>
            <a:endParaRPr lang="en-US" sz="2400"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63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48797" y="-365022"/>
            <a:ext cx="10058400" cy="5683045"/>
          </a:xfrm>
        </p:spPr>
        <p:txBody>
          <a:bodyPr anchor="ctr">
            <a:noAutofit/>
          </a:bodyPr>
          <a:lstStyle/>
          <a:p>
            <a:pPr lvl="0"/>
            <a:r>
              <a:rPr lang="en-US" sz="3200" b="1" u="sng" dirty="0">
                <a:solidFill>
                  <a:schemeClr val="bg1"/>
                </a:solidFill>
              </a:rPr>
              <a:t>CHAPTER 5: ELECTORAL SYSTEM AND POLLING OFFICERS</a:t>
            </a:r>
            <a:br>
              <a:rPr lang="en-US" sz="3200" b="1" u="sng" dirty="0">
                <a:solidFill>
                  <a:schemeClr val="bg1"/>
                </a:solidFill>
              </a:rPr>
            </a:br>
            <a:br>
              <a:rPr lang="en-US" sz="3200" b="1" u="sng" dirty="0">
                <a:solidFill>
                  <a:schemeClr val="bg1"/>
                </a:solidFill>
              </a:rPr>
            </a:br>
            <a:r>
              <a:rPr lang="en-US" sz="3200" dirty="0">
                <a:solidFill>
                  <a:schemeClr val="bg1"/>
                </a:solidFill>
              </a:rPr>
              <a:t>Clarification of the frequency of elections as every 24 months (Article 26.1)</a:t>
            </a:r>
            <a:endParaRPr lang="en-US" sz="2400"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401618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97F69-5D26-4CEB-8EB0-B23C58A15939}"/>
</file>

<file path=customXml/itemProps2.xml><?xml version="1.0" encoding="utf-8"?>
<ds:datastoreItem xmlns:ds="http://schemas.openxmlformats.org/officeDocument/2006/customXml" ds:itemID="{2136AD7A-AF06-43C2-9005-A519486D03B4}"/>
</file>

<file path=customXml/itemProps3.xml><?xml version="1.0" encoding="utf-8"?>
<ds:datastoreItem xmlns:ds="http://schemas.openxmlformats.org/officeDocument/2006/customXml" ds:itemID="{5D0CA542-3EA8-455A-A714-2E33755935E5}"/>
</file>

<file path=docProps/app.xml><?xml version="1.0" encoding="utf-8"?>
<Properties xmlns="http://schemas.openxmlformats.org/officeDocument/2006/extended-properties" xmlns:vt="http://schemas.openxmlformats.org/officeDocument/2006/docPropsVTypes">
  <Template>Retrospect</Template>
  <TotalTime>167</TotalTime>
  <Words>518</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Bookman Old Style</vt:lpstr>
      <vt:lpstr>Calibri</vt:lpstr>
      <vt:lpstr>Franklin Gothic Book</vt:lpstr>
      <vt:lpstr>1_RetrospectVTI</vt:lpstr>
      <vt:lpstr>Highlight of major changes to the UNDP, UNFPA, UNOPS and UNWOMEN Staff Association/ Staff Council Constitution adopted in 2013</vt:lpstr>
      <vt:lpstr>Chapter1: TITLE AND OBJECTIVES Introduction of a Preamble to the Constitution stating the aspirations of the Constitution and The Personnel Association.  The introduction of the new name of the association as a ‘Personnel Association’ to recognize the changing composition of the personnel of the 4 organizations represented by this association. </vt:lpstr>
      <vt:lpstr>Chapter 2: MEMBERSHIP Membership of the Association is expanded to include ‘all personnel irrespective of contract type’ holding contracts of 6 months or more as automatic members of the association. The requirement to fill out and submit a membership application has been discontinued. (Article 4.1)  </vt:lpstr>
      <vt:lpstr>Chapter 2: MEMBERSHIP (cont’d) In exceptional cases where there are not sufficient candidates with temporary, fixed term, continuing and permanent appointment to run for elected positions in the Association, holders of NPSA, IPSA, IICA, LICA and other contract types of may run for elected positions. (Article 4.2)  All members of the association irrespective of their contract types are eligible to vote in the Association’s elections. ( Article 4.3)</vt:lpstr>
      <vt:lpstr>Chapter 3: GOVERNANCE Introduction of a ‘Global Forum of Personnel Representatives’ to serve as a forum to bring HQ and Field based personnel associations to discuss matters of common interest including but not limited to policies affecting personnel globally. (Article 5.1c and Article7)  Introduction of an ‘Electoral Committee’ to adjudicate election related complaints.  (Article 5.1f ,Article10, Article 29.8 and Annex C rule10)  </vt:lpstr>
      <vt:lpstr>Chapter 3: GOVERNANCE (cont’d) Reduction of the number of elected representatives for the HQ personnel association from 13 to 11. (Article 6.1a)  Regularization of the tenure of office for elected staff representatives to 2 terms of 2 years each with a mandatory one term (2 years) break after 4 years of serving as a personnel representative. This is to conform with Article 8 of the UN Staff Rules and Regulations (Article 6.1a and Article 28.1)</vt:lpstr>
      <vt:lpstr>Chapter 3: GOVERNANCE (cont’d) A quorate meeting of the HQ Personnel Council shall be no less than 6 members (previously 5 members). (Article 6.4d)  Members of Personnel Council reaching the mandatory age of retirement will cease to be a member of the Personnel Council. (Article 19.4)</vt:lpstr>
      <vt:lpstr>Chapter 3: GOVERNANCE (cont’d) Transition arrangements for outgoing Personnel Councils introduced. (Article 20)  Composition of Personnel Committees in field locations away from New York (Article 22.3)</vt:lpstr>
      <vt:lpstr>CHAPTER 5: ELECTORAL SYSTEM AND POLLING OFFICERS  Clarification of the frequency of elections as every 24 months (Article 26.1)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 of major changes to the UNDP, UNFPA, UNOPS and UNWOMEN Staff Association/ Staff Council Constitution adopted in 2013</dc:title>
  <dc:creator>Abolade Sobola</dc:creator>
  <cp:lastModifiedBy>Abolade Sobola</cp:lastModifiedBy>
  <cp:revision>4</cp:revision>
  <dcterms:created xsi:type="dcterms:W3CDTF">2022-03-02T09:10:33Z</dcterms:created>
  <dcterms:modified xsi:type="dcterms:W3CDTF">2022-03-02T11:57:53Z</dcterms:modified>
</cp:coreProperties>
</file>